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69" r:id="rId10"/>
    <p:sldId id="268" r:id="rId11"/>
    <p:sldId id="270" r:id="rId12"/>
    <p:sldId id="271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3B7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4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BA349-8F4B-4F24-B240-02FEA25CB5A1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64E32-AB21-4E5C-8E45-9A5C6C113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64E32-AB21-4E5C-8E45-9A5C6C1134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7363583-E892-4FD1-91B1-F180BED1C230}" type="datetimeFigureOut">
              <a:rPr lang="en-US" smtClean="0"/>
              <a:pPr/>
              <a:t>7/17/2013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A85C42E-1C05-49B2-8956-A2D8028551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52600"/>
            <a:ext cx="7406640" cy="917682"/>
          </a:xfr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  <a:reflection blurRad="6350" stA="50000" endA="300" endPos="50000" dist="60007" dir="5400000" sy="-100000" algn="bl" rotWithShape="0"/>
                </a:effectLst>
              </a:rPr>
              <a:t>5G MOBILE TECHNOLOGY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  <a:reflection blurRad="6350" stA="50000" endA="300" endPos="50000" dist="60007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124200"/>
            <a:ext cx="5577840" cy="609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TECHNICAL  SEMINAR </a:t>
            </a:r>
          </a:p>
          <a:p>
            <a:r>
              <a:rPr lang="en-US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0"/>
            <a:ext cx="2571750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4572000" y="3962400"/>
            <a:ext cx="582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By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485888" cy="6858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IPv6 SUPPORT:</a:t>
            </a:r>
            <a:endParaRPr lang="en-US" sz="32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IPv6 increases the IP addresses size from 32bit to 128 bits, to support more levels of addressing hierarchy and much greater number of addressable node.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IPv6 support large number of wireless enabled devices.</a:t>
            </a:r>
          </a:p>
          <a:p>
            <a:pPr>
              <a:buNone/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IPv6 Extend the IP address space enough to offer a unique IP address to any device.  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IPv6 Improve support for IP Mobility.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                          </a:t>
            </a:r>
            <a:r>
              <a:rPr lang="en-US" sz="3200" b="1" i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4G  Vs  5G</a:t>
            </a:r>
            <a:endParaRPr lang="en-US" sz="3200" b="1" i="1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9" name="Group 55"/>
          <p:cNvGraphicFramePr>
            <a:graphicFrameLocks noGrp="1"/>
          </p:cNvGraphicFramePr>
          <p:nvPr>
            <p:ph idx="1"/>
          </p:nvPr>
        </p:nvGraphicFramePr>
        <p:xfrm>
          <a:off x="1371600" y="1036320"/>
          <a:ext cx="7010398" cy="5323574"/>
        </p:xfrm>
        <a:graphic>
          <a:graphicData uri="http://schemas.openxmlformats.org/drawingml/2006/table">
            <a:tbl>
              <a:tblPr/>
              <a:tblGrid>
                <a:gridCol w="2046832"/>
                <a:gridCol w="2046832"/>
                <a:gridCol w="2916734"/>
              </a:tblGrid>
              <a:tr h="5077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 4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(2000-10)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       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(2010-15)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9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Switching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All packets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All packets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ea typeface="+mn-ea"/>
                          <a:cs typeface="+mn-cs"/>
                        </a:rPr>
                        <a:t>Service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Dynamic information access, wearable devices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Dynamic information access, wearable devices with AI capabilities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9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Data rate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Up to 20Mbps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Up to 1 Gbps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9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rgbClr val="FF3399"/>
                          </a:solidFill>
                          <a:latin typeface="+mn-lt"/>
                          <a:ea typeface="+mn-ea"/>
                          <a:cs typeface="+mn-cs"/>
                        </a:rPr>
                        <a:t>Technology 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combination of broadband, LAN/WAN/PAN/WLAN and wwww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</a:t>
                      </a:r>
                      <a:r>
                        <a:rPr lang="en-US" sz="2000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combination of broadband, LAN/WAN/PAN/WLAN and wwww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Standards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Single unified standards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Single unified standards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9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Multiplexing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 CDMA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  CDMA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14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62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BENEFITS OF 5G:</a:t>
            </a:r>
            <a:endParaRPr lang="en-US" sz="36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6888" cy="5334000"/>
          </a:xfrm>
        </p:spPr>
        <p:txBody>
          <a:bodyPr>
            <a:normAutofit fontScale="62500" lnSpcReduction="20000"/>
          </a:bodyPr>
          <a:lstStyle/>
          <a:p>
            <a:pPr marL="411480">
              <a:buFont typeface="Wingdings"/>
              <a:buChar char="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High speed, high capacity, and low cost per bit.</a:t>
            </a:r>
          </a:p>
          <a:p>
            <a:pPr marL="411480">
              <a:buNone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Support interactive multimedia, voice, streaming video, Internet, and other broadband services ,more effective and more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attreactive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,Bi directional ,accurate traffic statistics.</a:t>
            </a:r>
          </a:p>
          <a:p>
            <a:pPr marL="411480">
              <a:buFont typeface="Wingdings"/>
              <a:buChar char="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Global access, service portability, and scalable mobile services.</a:t>
            </a:r>
          </a:p>
          <a:p>
            <a:pPr marL="411480">
              <a:buFont typeface="Wingdings"/>
              <a:buChar char="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I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The high quality services of 5G technology based on Policy to avoid error.</a:t>
            </a:r>
          </a:p>
          <a:p>
            <a:pPr marL="411480">
              <a:buFont typeface="Wingdings"/>
              <a:buChar char="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I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5G technology is providing large broadcasting of data in Gigabit which supporting almost 65,000 connections.</a:t>
            </a:r>
          </a:p>
          <a:p>
            <a:pPr marL="411480">
              <a:buFont typeface="Wingdings"/>
              <a:buChar char="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I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5G technology offer transporter class gateway with unparalleled consistency.</a:t>
            </a:r>
          </a:p>
          <a:p>
            <a:pPr marL="411480">
              <a:buFont typeface="Wingdings"/>
              <a:buChar char=""/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I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Through remote management offered by 5G technology a user can get better and fast solution.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14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CONCLUSION:</a:t>
            </a:r>
            <a:endParaRPr lang="en-US" sz="36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Migration to 5G networks ensures convergence of networks, technologies, applications and services.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5G can serve  as a flexible platform.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Wireless carriers have an opportunity to shorten Investment return, improve operating efficiency and increase revenues.</a:t>
            </a: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5G - a promising Generation of wireless communication that will change people’s lives.</a:t>
            </a:r>
          </a:p>
          <a:p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14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esktop\thank-you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5562600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4G-4G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14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latin typeface="Monotype Corsiva" pitchFamily="66" charset="0"/>
              </a:rPr>
              <a:t>1</a:t>
            </a:r>
            <a:r>
              <a:rPr lang="en-US" sz="3600" b="1" u="sng" baseline="30000" dirty="0" smtClean="0">
                <a:latin typeface="Monotype Corsiva" pitchFamily="66" charset="0"/>
              </a:rPr>
              <a:t>st</a:t>
            </a:r>
            <a:r>
              <a:rPr lang="en-US" sz="3600" b="1" u="sng" dirty="0" smtClean="0">
                <a:latin typeface="Monotype Corsiva" pitchFamily="66" charset="0"/>
              </a:rPr>
              <a:t>  GENERATION:</a:t>
            </a:r>
            <a:endParaRPr lang="en-US" sz="3600" b="1" u="sng" dirty="0">
              <a:latin typeface="Monotype Corsiva" pitchFamily="66" charset="0"/>
            </a:endParaRPr>
          </a:p>
        </p:txBody>
      </p:sp>
      <p:pic>
        <p:nvPicPr>
          <p:cNvPr id="13" name="Content Placeholder 12" descr="1g-mobile-netwo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72200" y="2133600"/>
            <a:ext cx="2733675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4" name="Rectangle 13"/>
          <p:cNvSpPr/>
          <p:nvPr/>
        </p:nvSpPr>
        <p:spPr>
          <a:xfrm>
            <a:off x="1371600" y="1371600"/>
            <a:ext cx="4876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Introduced in </a:t>
            </a:r>
            <a:r>
              <a:rPr lang="en-US" sz="2800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1980</a:t>
            </a: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Analog cellular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mobile,Data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speed 	2.4kbps</a:t>
            </a: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1G mobiles- AMPS,NMT,TACS</a:t>
            </a: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Uses  FDMA technique with 30KHz</a:t>
            </a:r>
          </a:p>
        </p:txBody>
      </p:sp>
      <p:pic>
        <p:nvPicPr>
          <p:cNvPr id="5" name="Picture 3" descr="4G-4G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tx2"/>
                </a:solidFill>
                <a:latin typeface="Monotype Corsiva" pitchFamily="66" charset="0"/>
              </a:rPr>
              <a:t>2</a:t>
            </a:r>
            <a:r>
              <a:rPr lang="en-US" sz="3600" b="1" u="sng" baseline="30000" dirty="0" smtClean="0">
                <a:solidFill>
                  <a:schemeClr val="tx2"/>
                </a:solidFill>
                <a:latin typeface="Monotype Corsiva" pitchFamily="66" charset="0"/>
              </a:rPr>
              <a:t>nd</a:t>
            </a:r>
            <a:r>
              <a:rPr lang="en-US" sz="3600" b="1" u="sng" dirty="0" smtClean="0">
                <a:solidFill>
                  <a:schemeClr val="tx2"/>
                </a:solidFill>
                <a:latin typeface="Monotype Corsiva" pitchFamily="66" charset="0"/>
              </a:rPr>
              <a:t>  GENERATION:</a:t>
            </a:r>
            <a:endParaRPr lang="en-US" sz="3600" b="1" u="sng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14400" y="1295400"/>
            <a:ext cx="5562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2"/>
                </a:solidFill>
                <a:latin typeface="Monotype Corsiva" pitchFamily="66" charset="0"/>
              </a:rPr>
              <a:t>Digital  cellular systems</a:t>
            </a:r>
          </a:p>
          <a:p>
            <a:endParaRPr lang="en-US" sz="28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2"/>
                </a:solidFill>
                <a:latin typeface="Monotype Corsiva" pitchFamily="66" charset="0"/>
              </a:rPr>
              <a:t>Digital modulation schemes-	TDMA,CDMA</a:t>
            </a: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2"/>
                </a:solidFill>
                <a:latin typeface="Monotype Corsiva" pitchFamily="66" charset="0"/>
              </a:rPr>
              <a:t>Data speed in 2g is up to 64kbps</a:t>
            </a:r>
          </a:p>
          <a:p>
            <a:pPr>
              <a:buFont typeface="Wingdings 2" pitchFamily="18" charset="2"/>
              <a:buChar char=""/>
            </a:pPr>
            <a:endParaRPr lang="en-US" sz="28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tx2"/>
                </a:solidFill>
                <a:latin typeface="Monotype Corsiva" pitchFamily="66" charset="0"/>
              </a:rPr>
              <a:t>Data speed in 2.5g is up to 	144kbps</a:t>
            </a: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  <a:p>
            <a:pPr>
              <a:buFont typeface="Wingdings 2" pitchFamily="18" charset="2"/>
              <a:buChar char=""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GPRS, EDGE and CDMA 2000 were 2.5 technologies.</a:t>
            </a:r>
          </a:p>
          <a:p>
            <a:endParaRPr lang="en-US" sz="2800" dirty="0" smtClean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5" name="Picture 3" descr="4G-4G_Log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ttp://www.phones.com/media/img/phones/160x280/sony-ericsson/g5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352800"/>
            <a:ext cx="2057400" cy="3200400"/>
          </a:xfrm>
          <a:prstGeom prst="rect">
            <a:avLst/>
          </a:prstGeom>
          <a:noFill/>
        </p:spPr>
      </p:pic>
      <p:pic>
        <p:nvPicPr>
          <p:cNvPr id="13320" name="Picture 8" descr="http://www.sellmycellphones.com/images/phones/nokia1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228600"/>
            <a:ext cx="3124200" cy="29337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latin typeface="Monotype Corsiva" pitchFamily="66" charset="0"/>
              </a:rPr>
              <a:t>3</a:t>
            </a:r>
            <a:r>
              <a:rPr lang="en-US" sz="3600" b="1" u="sng" baseline="30000" dirty="0" smtClean="0">
                <a:latin typeface="Monotype Corsiva" pitchFamily="66" charset="0"/>
              </a:rPr>
              <a:t>rd</a:t>
            </a:r>
            <a:r>
              <a:rPr lang="en-US" sz="3600" b="1" u="sng" dirty="0" smtClean="0">
                <a:latin typeface="Monotype Corsiva" pitchFamily="66" charset="0"/>
              </a:rPr>
              <a:t>  GENERATION:</a:t>
            </a:r>
            <a:endParaRPr lang="en-US" sz="3600" b="1" u="sng" dirty="0"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1066800"/>
            <a:ext cx="4800600" cy="548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3g technology is intended  for true                                     	multimedia cell phone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typically called smart phones and 	features increased bandwidth and 	transfer rates to accommodate 	wed-based applications and 	phone-based audio and video files</a:t>
            </a:r>
          </a:p>
          <a:p>
            <a:r>
              <a:rPr lang="en-US" sz="3200" b="1" dirty="0" smtClean="0">
                <a:solidFill>
                  <a:schemeClr val="tx2"/>
                </a:solidFill>
                <a:latin typeface="Monotype Corsiva" pitchFamily="66" charset="0"/>
              </a:rPr>
              <a:t>Advantages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universal global roaming 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 	multimedia (voice , data &amp; video)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384 kbps while moving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2mbps when stationary at specific l   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    	locations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video calling</a:t>
            </a:r>
            <a:endParaRPr lang="en-US" sz="2400" dirty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838200"/>
            <a:ext cx="3124200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i="1" u="sng" dirty="0" smtClean="0">
                <a:latin typeface="Monotype Corsiva" pitchFamily="66" charset="0"/>
              </a:rPr>
              <a:t>4</a:t>
            </a:r>
            <a:r>
              <a:rPr lang="en-US" sz="3600" b="1" i="1" u="sng" baseline="30000" dirty="0" smtClean="0">
                <a:latin typeface="Monotype Corsiva" pitchFamily="66" charset="0"/>
              </a:rPr>
              <a:t>th</a:t>
            </a:r>
            <a:r>
              <a:rPr lang="en-US" sz="3600" b="1" i="1" u="sng" dirty="0" smtClean="0">
                <a:latin typeface="Monotype Corsiva" pitchFamily="66" charset="0"/>
              </a:rPr>
              <a:t>  GENERATION:</a:t>
            </a:r>
            <a:endParaRPr lang="en-US" sz="3600" b="1" i="1" u="sng" dirty="0"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Untitle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00800" y="990600"/>
            <a:ext cx="2743200" cy="5257800"/>
          </a:xfrm>
        </p:spPr>
      </p:pic>
      <p:sp>
        <p:nvSpPr>
          <p:cNvPr id="9" name="Rectangle 8"/>
          <p:cNvSpPr/>
          <p:nvPr/>
        </p:nvSpPr>
        <p:spPr>
          <a:xfrm>
            <a:off x="1219200" y="1378089"/>
            <a:ext cx="4953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high-speed data access</a:t>
            </a:r>
          </a:p>
          <a:p>
            <a:pPr>
              <a:buFont typeface="Wingdings" pitchFamily="2" charset="2"/>
              <a:buChar char="ü"/>
            </a:pPr>
            <a:endParaRPr lang="en-US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high quality streaming 	video</a:t>
            </a:r>
          </a:p>
          <a:p>
            <a:pPr>
              <a:buFont typeface="Wingdings" pitchFamily="2" charset="2"/>
              <a:buChar char="ü"/>
            </a:pPr>
            <a:endParaRPr lang="en-US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combination of  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wi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-	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fi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 and </a:t>
            </a:r>
            <a:r>
              <a:rPr lang="en-US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wi</a:t>
            </a: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-max</a:t>
            </a:r>
          </a:p>
          <a:p>
            <a:pPr>
              <a:buFont typeface="Wingdings" pitchFamily="2" charset="2"/>
              <a:buChar char="ü"/>
            </a:pPr>
            <a:endParaRPr lang="en-US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</a:rPr>
              <a:t>SDR,OFDM,OFDMA and MIMO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>
                <a:latin typeface="Monotype Corsiva" pitchFamily="66" charset="0"/>
              </a:rPr>
              <a:t>WHAT   IS   5G???</a:t>
            </a:r>
            <a:endParaRPr lang="en-US" sz="3600" b="1" u="sng" dirty="0"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447800"/>
            <a:ext cx="3429000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90600" y="1447800"/>
            <a:ext cx="4419600" cy="4891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5463" indent="-457200">
              <a:lnSpc>
                <a:spcPct val="90000"/>
              </a:lnSpc>
              <a:buClr>
                <a:srgbClr val="B23B7E"/>
              </a:buClr>
              <a:buFont typeface="Wingdings 2" pitchFamily="18" charset="2"/>
              <a:buChar char="A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5G is a </a:t>
            </a:r>
            <a:r>
              <a:rPr lang="en-US" sz="2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packet switched wireless system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with wide area coverage and high throughput</a:t>
            </a:r>
            <a:r>
              <a:rPr lang="en-US" sz="2800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Clr>
                <a:srgbClr val="B23B7E"/>
              </a:buClr>
              <a:buFont typeface="Wingdings 2" pitchFamily="18" charset="2"/>
              <a:buChar char="A"/>
              <a:defRPr/>
            </a:pPr>
            <a:endParaRPr lang="en-US" sz="2800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B23B7E"/>
              </a:buClr>
              <a:buFont typeface="Wingdings 2" pitchFamily="18" charset="2"/>
              <a:buChar char="A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5G wireless uses OFDM and millimeter wireless that enables data rate of 20 mbps and frequency band of 2-8 GHz.</a:t>
            </a:r>
          </a:p>
          <a:p>
            <a:pPr>
              <a:lnSpc>
                <a:spcPct val="90000"/>
              </a:lnSpc>
              <a:buClr>
                <a:srgbClr val="B23B7E"/>
              </a:buClr>
              <a:buFont typeface="Wingdings 2" pitchFamily="18" charset="2"/>
              <a:buChar char="A"/>
              <a:defRPr/>
            </a:pPr>
            <a:endParaRPr lang="en-US" sz="2800" dirty="0" smtClean="0">
              <a:latin typeface="Monotype Corsiva" pitchFamily="66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B23B7E"/>
              </a:buClr>
              <a:buFont typeface="Wingdings 2" pitchFamily="18" charset="2"/>
              <a:buChar char="A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5G is going to be a </a:t>
            </a:r>
            <a:r>
              <a:rPr lang="en-US" sz="2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packed based network</a:t>
            </a:r>
            <a:r>
              <a:rPr lang="en-US" sz="2800" dirty="0" smtClean="0">
                <a:latin typeface="Monotype Corsiva" pitchFamily="66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44562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OBJETIVES OF 5G:</a:t>
            </a:r>
            <a:endParaRPr lang="en-US" sz="36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105400"/>
          </a:xfrm>
        </p:spPr>
        <p:txBody>
          <a:bodyPr>
            <a:normAutofit fontScale="92500"/>
          </a:bodyPr>
          <a:lstStyle/>
          <a:p>
            <a:pPr marL="411480">
              <a:buFont typeface="Wingdings"/>
              <a:buChar char="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5G being developed to accommodate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QoS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 rate requirements set by further development of existing 4G applications.</a:t>
            </a:r>
          </a:p>
          <a:p>
            <a:pPr marL="411480">
              <a:buFont typeface="Wingdings"/>
              <a:buChar char=""/>
              <a:defRPr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Flexible channel bandwidth between 5 and 20MHz, optionally up to 40MHz.</a:t>
            </a:r>
          </a:p>
          <a:p>
            <a:pPr marL="411480">
              <a:buFont typeface="Wingdings"/>
              <a:buChar char=""/>
              <a:defRPr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Data rate of at list 1Gb/s between any two points in the world.</a:t>
            </a:r>
          </a:p>
          <a:p>
            <a:pPr marL="411480">
              <a:buFont typeface="Wingdings"/>
              <a:buChar char=""/>
              <a:defRPr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marL="411480">
              <a:buFont typeface="Wingdings"/>
              <a:buChar char=""/>
              <a:defRPr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Increase system spectral efficiency of up to 3bit/s/Hz/cell in the downlink and 2.25bit/s/Hz/cell for indoor usage.</a:t>
            </a:r>
          </a:p>
          <a:p>
            <a:pPr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8382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STANDARD WIRELESS 5G:</a:t>
            </a:r>
            <a:endParaRPr lang="en-US" sz="36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WiMAX</a:t>
            </a: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formed to provide conformance and interoperability of the IEEE 802.16 standard. It aims to provide wireless data over long distance from point-to-point link to cellular mobile type access.</a:t>
            </a:r>
          </a:p>
          <a:p>
            <a:endParaRPr lang="en-US" sz="2600" dirty="0" smtClean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600" dirty="0" smtClean="0">
                <a:solidFill>
                  <a:srgbClr val="66FF33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en-US" sz="26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WiBRO</a:t>
            </a: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a part of IEEE 802.16e in process to provide collaborative and generic mobile </a:t>
            </a:r>
            <a:r>
              <a:rPr lang="en-US" sz="2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WiMAX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endParaRPr lang="en-US" sz="2600" dirty="0" smtClean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600" dirty="0" smtClean="0">
                <a:solidFill>
                  <a:srgbClr val="66FF33"/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en-US" sz="2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3GPP LTE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a project aims to improve the mobile phone standard to cope with future requirements.</a:t>
            </a:r>
          </a:p>
          <a:p>
            <a:endParaRPr lang="en-US" sz="2600" dirty="0" smtClean="0">
              <a:latin typeface="Monotype Corsiva" pitchFamily="66" charset="0"/>
              <a:cs typeface="Times New Roman" pitchFamily="18" charset="0"/>
            </a:endParaRPr>
          </a:p>
          <a:p>
            <a:r>
              <a:rPr lang="en-US" sz="2600" dirty="0" smtClean="0">
                <a:solidFill>
                  <a:srgbClr val="66FF33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en-US" sz="2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5GPP 2 UMB</a:t>
            </a: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en-US" sz="2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onotype Corsiva" pitchFamily="66" charset="0"/>
                <a:cs typeface="Times New Roman" pitchFamily="18" charset="0"/>
              </a:rPr>
              <a:t>a project to improve the CDMA2000 mobile phone standard for next generation applications. </a:t>
            </a: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24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5G NETWORK  REFRENCE  MODEL:</a:t>
            </a:r>
            <a:endParaRPr lang="en-US" sz="3200" u="sng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Picture 3" descr="4G-4G_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14450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www.4gwirelessjobs.com/whiteimages/9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915</TotalTime>
  <Words>543</Words>
  <Application>Microsoft Office PowerPoint</Application>
  <PresentationFormat>On-screen Show (4:3)</PresentationFormat>
  <Paragraphs>119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5G MOBILE TECHNOLOGY</vt:lpstr>
      <vt:lpstr>1st  GENERATION:</vt:lpstr>
      <vt:lpstr>2nd  GENERATION:</vt:lpstr>
      <vt:lpstr>3rd  GENERATION:</vt:lpstr>
      <vt:lpstr>4th  GENERATION:</vt:lpstr>
      <vt:lpstr>WHAT   IS   5G???</vt:lpstr>
      <vt:lpstr>OBJETIVES OF 5G:</vt:lpstr>
      <vt:lpstr>STANDARD WIRELESS 5G:</vt:lpstr>
      <vt:lpstr>5G NETWORK  REFRENCE  MODEL:</vt:lpstr>
      <vt:lpstr>IPv6 SUPPORT:</vt:lpstr>
      <vt:lpstr>                           4G  Vs  5G</vt:lpstr>
      <vt:lpstr>BENEFITS OF 5G:</vt:lpstr>
      <vt:lpstr>CONCLUSION: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MOBILE TECHNOLOGY</dc:title>
  <dc:creator>sravya</dc:creator>
  <cp:lastModifiedBy>sahithi</cp:lastModifiedBy>
  <cp:revision>122</cp:revision>
  <dcterms:created xsi:type="dcterms:W3CDTF">2011-12-18T04:41:32Z</dcterms:created>
  <dcterms:modified xsi:type="dcterms:W3CDTF">2013-07-17T05:02:41Z</dcterms:modified>
</cp:coreProperties>
</file>