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312" r:id="rId2"/>
    <p:sldId id="313" r:id="rId3"/>
    <p:sldId id="314" r:id="rId4"/>
    <p:sldId id="315" r:id="rId5"/>
    <p:sldId id="316" r:id="rId6"/>
    <p:sldId id="317" r:id="rId7"/>
    <p:sldId id="318" r:id="rId8"/>
    <p:sldId id="319" r:id="rId9"/>
    <p:sldId id="320" r:id="rId10"/>
    <p:sldId id="32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DDC0A6-3D4E-420B-A0E3-BBD2D62F81F8}" type="datetimeFigureOut">
              <a:rPr lang="en-US" smtClean="0"/>
              <a:pPr/>
              <a:t>4/23/2013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E321B0-5C16-4F58-BEBD-60FB069DF0FB}" type="slidenum">
              <a:rPr lang="en-US" smtClean="0"/>
              <a:pPr/>
              <a:t>‹#›</a:t>
            </a:fld>
            <a:endParaRPr lang="en-US"/>
          </a:p>
        </p:txBody>
      </p:sp>
    </p:spTree>
    <p:extLst>
      <p:ext uri="{BB962C8B-B14F-4D97-AF65-F5344CB8AC3E}">
        <p14:creationId xmlns:p14="http://schemas.microsoft.com/office/powerpoint/2010/main" xmlns="" val="2877990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BE321B0-5C16-4F58-BEBD-60FB069DF0FB}" type="slidenum">
              <a:rPr lang="en-US" smtClean="0"/>
              <a:pPr/>
              <a:t>1</a:t>
            </a:fld>
            <a:endParaRPr lang="en-US"/>
          </a:p>
        </p:txBody>
      </p:sp>
    </p:spTree>
    <p:extLst>
      <p:ext uri="{BB962C8B-B14F-4D97-AF65-F5344CB8AC3E}">
        <p14:creationId xmlns:p14="http://schemas.microsoft.com/office/powerpoint/2010/main" xmlns="" val="3420180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4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BC935D6-7FF4-4F08-A719-BF17BE9C4C79}" type="datetime1">
              <a:rPr lang="en-US" smtClean="0"/>
              <a:pPr/>
              <a:t>4/23/2013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84986D-BD54-4AB9-AAB7-0953F0F8E9FC}" type="datetime1">
              <a:rPr lang="en-US" smtClean="0"/>
              <a:pPr/>
              <a:t>4/23/2013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779BB0-270A-4C98-BC12-61F49949BE61}" type="datetime1">
              <a:rPr lang="en-US" smtClean="0"/>
              <a:pPr/>
              <a:t>4/23/2013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800" baseline="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535565-FFA2-4316-BB01-227D4AB4C5E9}" type="datetime1">
              <a:rPr lang="en-US" smtClean="0"/>
              <a:pPr/>
              <a:t>4/23/2013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B094FC-FE5A-49B0-972D-00CCBEA23E38}" type="datetime1">
              <a:rPr lang="en-US" smtClean="0"/>
              <a:pPr/>
              <a:t>4/23/2013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7826B85-C5F5-42AF-A59F-735B57181AED}" type="datetime1">
              <a:rPr lang="en-US" smtClean="0"/>
              <a:pPr/>
              <a:t>4/23/2013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FE85875-2065-4BB1-9D77-FC34156C8221}" type="datetime1">
              <a:rPr lang="en-US" smtClean="0"/>
              <a:pPr/>
              <a:t>4/23/2013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F23664-4B9A-48E4-A1F8-1685BC9194E3}" type="datetime1">
              <a:rPr lang="en-US" smtClean="0"/>
              <a:pPr/>
              <a:t>4/23/2013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ED26CA-4940-4F0C-A19E-B3D20AA8DA35}" type="datetime1">
              <a:rPr lang="en-US" smtClean="0"/>
              <a:pPr/>
              <a:t>4/23/2013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34FD5-A706-4A94-A670-61B8ED3A1FB6}" type="datetime1">
              <a:rPr lang="en-US" smtClean="0"/>
              <a:pPr/>
              <a:t>4/23/2013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E0EEE7-A3A7-4E43-A34C-0DE1C61E133B}" type="datetime1">
              <a:rPr lang="en-US" smtClean="0"/>
              <a:pPr/>
              <a:t>4/23/2013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6572924D-643D-4005-BAE2-8EDD9D6AC839}" type="datetime1">
              <a:rPr lang="en-US" smtClean="0"/>
              <a:pPr/>
              <a:t>4/23/2013</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Computer Organization Lecture 23</a:t>
            </a:r>
            <a:br>
              <a:rPr lang="en-US" dirty="0" smtClean="0"/>
            </a:br>
            <a:r>
              <a:rPr lang="en-US" sz="3200" dirty="0" smtClean="0"/>
              <a:t>DMA, Exception and interrupt</a:t>
            </a:r>
            <a:endParaRPr lang="en-US" sz="3200" dirty="0"/>
          </a:p>
        </p:txBody>
      </p:sp>
      <p:sp>
        <p:nvSpPr>
          <p:cNvPr id="3" name="Subtitle 2"/>
          <p:cNvSpPr>
            <a:spLocks noGrp="1"/>
          </p:cNvSpPr>
          <p:nvPr>
            <p:ph type="subTitle" idx="1"/>
          </p:nvPr>
        </p:nvSpPr>
        <p:spPr/>
        <p:txBody>
          <a:bodyPr/>
          <a:lstStyle/>
          <a:p>
            <a:r>
              <a:rPr lang="en-US" dirty="0" err="1" smtClean="0"/>
              <a:t>Subhasis</a:t>
            </a:r>
            <a:r>
              <a:rPr lang="en-US" dirty="0" smtClean="0"/>
              <a:t> Banerjee</a:t>
            </a:r>
          </a:p>
          <a:p>
            <a:r>
              <a:rPr lang="en-US" dirty="0" smtClean="0"/>
              <a:t>IIIT-D</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xmlns="" val="33010527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 and Interrupt</a:t>
            </a:r>
            <a:endParaRPr lang="en-US" dirty="0"/>
          </a:p>
        </p:txBody>
      </p:sp>
      <p:sp>
        <p:nvSpPr>
          <p:cNvPr id="3" name="Content Placeholder 2"/>
          <p:cNvSpPr>
            <a:spLocks noGrp="1"/>
          </p:cNvSpPr>
          <p:nvPr>
            <p:ph idx="1"/>
          </p:nvPr>
        </p:nvSpPr>
        <p:spPr/>
        <p:txBody>
          <a:bodyPr/>
          <a:lstStyle/>
          <a:p>
            <a:r>
              <a:rPr lang="en-US" dirty="0" smtClean="0"/>
              <a:t>Exception: unexpected change in control</a:t>
            </a:r>
          </a:p>
          <a:p>
            <a:r>
              <a:rPr lang="en-US" dirty="0" smtClean="0"/>
              <a:t>Interrupt: caused by external signal</a:t>
            </a:r>
          </a:p>
          <a:p>
            <a:endParaRPr lang="en-US"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200" y="2971800"/>
            <a:ext cx="7575880" cy="1833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47503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Direct Memory Access (DMA)</a:t>
            </a:r>
          </a:p>
        </p:txBody>
      </p:sp>
      <p:sp>
        <p:nvSpPr>
          <p:cNvPr id="3" name="Content Placeholder 2"/>
          <p:cNvSpPr>
            <a:spLocks noGrp="1"/>
          </p:cNvSpPr>
          <p:nvPr>
            <p:ph idx="1"/>
          </p:nvPr>
        </p:nvSpPr>
        <p:spPr/>
        <p:txBody>
          <a:bodyPr/>
          <a:lstStyle/>
          <a:p>
            <a:r>
              <a:rPr lang="en-US" dirty="0"/>
              <a:t>Three primary data transfer mechanism:</a:t>
            </a:r>
          </a:p>
          <a:p>
            <a:r>
              <a:rPr lang="en-US" dirty="0"/>
              <a:t>Polling → processor waits for data in a loop</a:t>
            </a:r>
          </a:p>
          <a:p>
            <a:r>
              <a:rPr lang="en-US" dirty="0"/>
              <a:t>Interrupt driven → An interrupt signal facilitates data transfer</a:t>
            </a:r>
          </a:p>
          <a:p>
            <a:r>
              <a:rPr lang="en-US" dirty="0"/>
              <a:t>DMA → Direct Memory Access</a:t>
            </a:r>
          </a:p>
          <a:p>
            <a:r>
              <a:rPr lang="en-US" dirty="0"/>
              <a:t>DMA is faster: processor is not included in the process</a:t>
            </a:r>
          </a:p>
          <a:p>
            <a:r>
              <a:rPr lang="en-US" dirty="0"/>
              <a:t>One or two bus read/write cycles are required by dedicated hardware</a:t>
            </a:r>
          </a:p>
          <a:p>
            <a:r>
              <a:rPr lang="en-US" dirty="0"/>
              <a:t>Dedicated hardware support (DMA controller)</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xmlns="" val="27182553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DMA Operation</a:t>
            </a:r>
          </a:p>
        </p:txBody>
      </p:sp>
      <p:sp>
        <p:nvSpPr>
          <p:cNvPr id="3" name="Content Placeholder 2"/>
          <p:cNvSpPr>
            <a:spLocks noGrp="1"/>
          </p:cNvSpPr>
          <p:nvPr>
            <p:ph idx="1"/>
          </p:nvPr>
        </p:nvSpPr>
        <p:spPr/>
        <p:txBody>
          <a:bodyPr/>
          <a:lstStyle/>
          <a:p>
            <a:r>
              <a:rPr lang="en-US" dirty="0"/>
              <a:t>DMA controller is usually a peripheral device to CPU</a:t>
            </a:r>
          </a:p>
          <a:p>
            <a:r>
              <a:rPr lang="en-US" dirty="0"/>
              <a:t>DMA controller has right to access memory directly</a:t>
            </a:r>
          </a:p>
          <a:p>
            <a:r>
              <a:rPr lang="en-US" dirty="0"/>
              <a:t>Can transfer data from one memory location to another</a:t>
            </a:r>
          </a:p>
          <a:p>
            <a:r>
              <a:rPr lang="en-US" dirty="0"/>
              <a:t>I/O to memory and vice versa</a:t>
            </a:r>
          </a:p>
          <a:p>
            <a:r>
              <a:rPr lang="en-US" dirty="0"/>
              <a:t>Many DMA channels to facilitate multiple transfer simultaneously (many I/O can be active simultaneously)</a:t>
            </a:r>
          </a:p>
          <a:p>
            <a:r>
              <a:rPr lang="en-US" dirty="0"/>
              <a:t>Operation:</a:t>
            </a:r>
          </a:p>
          <a:p>
            <a:r>
              <a:rPr lang="en-US" dirty="0"/>
              <a:t>Devices that are willing / expecting to transfer / receive data send signal to DMA</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xmlns="" val="2530607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DMA</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28800" y="1295400"/>
            <a:ext cx="5811838" cy="53514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19583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and Disadvantages</a:t>
            </a:r>
            <a:endParaRPr lang="en-US" dirty="0"/>
          </a:p>
        </p:txBody>
      </p:sp>
      <p:sp>
        <p:nvSpPr>
          <p:cNvPr id="3" name="Content Placeholder 2"/>
          <p:cNvSpPr>
            <a:spLocks noGrp="1"/>
          </p:cNvSpPr>
          <p:nvPr>
            <p:ph idx="1"/>
          </p:nvPr>
        </p:nvSpPr>
        <p:spPr/>
        <p:txBody>
          <a:bodyPr/>
          <a:lstStyle/>
          <a:p>
            <a:r>
              <a:rPr lang="en-US" dirty="0" smtClean="0"/>
              <a:t>Advantage:</a:t>
            </a:r>
          </a:p>
          <a:p>
            <a:pPr lvl="1"/>
            <a:r>
              <a:rPr lang="en-US" dirty="0" smtClean="0"/>
              <a:t>CPU is offloaded, data transfer happens without CPU involvement</a:t>
            </a:r>
          </a:p>
          <a:p>
            <a:pPr lvl="1"/>
            <a:r>
              <a:rPr lang="en-US" dirty="0" smtClean="0"/>
              <a:t>CPU is either assigned some other tasks or sent to low power state</a:t>
            </a:r>
          </a:p>
          <a:p>
            <a:endParaRPr lang="en-US" dirty="0" smtClean="0"/>
          </a:p>
          <a:p>
            <a:r>
              <a:rPr lang="en-US" dirty="0" smtClean="0"/>
              <a:t>Disadvantage:</a:t>
            </a:r>
          </a:p>
          <a:p>
            <a:pPr lvl="1"/>
            <a:r>
              <a:rPr lang="en-US" dirty="0" smtClean="0"/>
              <a:t>Data modified – need to keep the coherence status. More synchronization signals</a:t>
            </a:r>
          </a:p>
          <a:p>
            <a:pPr lvl="1"/>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xmlns="" val="246780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 with DMA</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pic>
        <p:nvPicPr>
          <p:cNvPr id="2051" name="Picture 3"/>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81523" y="1981457"/>
            <a:ext cx="6580953" cy="41142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32283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DMA</a:t>
            </a:r>
            <a:endParaRPr lang="en-US" dirty="0"/>
          </a:p>
        </p:txBody>
      </p:sp>
      <p:sp>
        <p:nvSpPr>
          <p:cNvPr id="3" name="Content Placeholder 2"/>
          <p:cNvSpPr>
            <a:spLocks noGrp="1"/>
          </p:cNvSpPr>
          <p:nvPr>
            <p:ph idx="1"/>
          </p:nvPr>
        </p:nvSpPr>
        <p:spPr/>
        <p:txBody>
          <a:bodyPr/>
          <a:lstStyle/>
          <a:p>
            <a:r>
              <a:rPr lang="en-US" dirty="0" smtClean="0"/>
              <a:t>Loading program from disk to memory</a:t>
            </a:r>
          </a:p>
          <a:p>
            <a:pPr lvl="1"/>
            <a:r>
              <a:rPr lang="en-US" dirty="0" smtClean="0"/>
              <a:t>One option: CPU loads first byte copy it to memory (move or load/store operation)</a:t>
            </a:r>
          </a:p>
          <a:p>
            <a:pPr lvl="1"/>
            <a:r>
              <a:rPr lang="en-US" dirty="0" smtClean="0"/>
              <a:t>Other one: DMA: does not include CPU into the loop. Initially an interrupt signal is sent to notify the DMA controller to initiate DMA operation. Source address, Destination address and bytes to transfer is written into control registers. Once the operation is done (memory bus is used as the communication channel) DMA controller sends signals to CPU</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xmlns="" val="1664808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in Detail</a:t>
            </a:r>
            <a:endParaRPr lang="en-US" dirty="0"/>
          </a:p>
        </p:txBody>
      </p:sp>
      <p:sp>
        <p:nvSpPr>
          <p:cNvPr id="3" name="Content Placeholder 2"/>
          <p:cNvSpPr>
            <a:spLocks noGrp="1"/>
          </p:cNvSpPr>
          <p:nvPr>
            <p:ph idx="1"/>
          </p:nvPr>
        </p:nvSpPr>
        <p:spPr/>
        <p:txBody>
          <a:bodyPr>
            <a:normAutofit/>
          </a:bodyPr>
          <a:lstStyle/>
          <a:p>
            <a:r>
              <a:rPr lang="en-US" dirty="0" smtClean="0"/>
              <a:t>Transfer </a:t>
            </a:r>
            <a:r>
              <a:rPr lang="en-US" dirty="0"/>
              <a:t>data from </a:t>
            </a:r>
            <a:r>
              <a:rPr lang="en-US" dirty="0" smtClean="0"/>
              <a:t>I/O -&gt; memory</a:t>
            </a:r>
          </a:p>
          <a:p>
            <a:pPr lvl="1"/>
            <a:r>
              <a:rPr lang="en-US" dirty="0" smtClean="0"/>
              <a:t>DMA </a:t>
            </a:r>
            <a:r>
              <a:rPr lang="en-US" dirty="0"/>
              <a:t>controller </a:t>
            </a:r>
            <a:r>
              <a:rPr lang="en-US" dirty="0" smtClean="0"/>
              <a:t>sends </a:t>
            </a:r>
            <a:r>
              <a:rPr lang="en-US" dirty="0"/>
              <a:t>a Bus Request to the CPU </a:t>
            </a:r>
            <a:r>
              <a:rPr lang="en-US" dirty="0" smtClean="0"/>
              <a:t>(BR </a:t>
            </a:r>
            <a:r>
              <a:rPr lang="en-US" dirty="0"/>
              <a:t>to </a:t>
            </a:r>
            <a:r>
              <a:rPr lang="en-US" dirty="0" smtClean="0"/>
              <a:t>1) </a:t>
            </a:r>
          </a:p>
          <a:p>
            <a:pPr lvl="1"/>
            <a:r>
              <a:rPr lang="en-US" dirty="0" smtClean="0"/>
              <a:t>When </a:t>
            </a:r>
            <a:r>
              <a:rPr lang="en-US" dirty="0"/>
              <a:t>it is ready to grant this request, the CPU sets it’s Bus grant signal, BG to </a:t>
            </a:r>
            <a:r>
              <a:rPr lang="en-US" dirty="0" smtClean="0"/>
              <a:t>1</a:t>
            </a:r>
            <a:endParaRPr lang="en-US" dirty="0"/>
          </a:p>
          <a:p>
            <a:r>
              <a:rPr lang="en-US" dirty="0" smtClean="0"/>
              <a:t>CPU sends it address, data and control line to tri-state, this allows DMA controller to control </a:t>
            </a:r>
            <a:r>
              <a:rPr lang="en-US" dirty="0"/>
              <a:t>system buses </a:t>
            </a:r>
            <a:endParaRPr lang="en-US" dirty="0" smtClean="0"/>
          </a:p>
          <a:p>
            <a:r>
              <a:rPr lang="en-US" dirty="0" smtClean="0"/>
              <a:t>CPU continues </a:t>
            </a:r>
            <a:r>
              <a:rPr lang="en-US" dirty="0"/>
              <a:t>to tri-state </a:t>
            </a:r>
            <a:r>
              <a:rPr lang="en-US" dirty="0" smtClean="0"/>
              <a:t>outputs </a:t>
            </a:r>
            <a:r>
              <a:rPr lang="en-US" dirty="0"/>
              <a:t>as long as BR is asserted</a:t>
            </a:r>
            <a:r>
              <a:rPr lang="en-US" dirty="0" smtClean="0"/>
              <a:t>.</a:t>
            </a:r>
          </a:p>
          <a:p>
            <a:r>
              <a:rPr lang="en-US" dirty="0" smtClean="0"/>
              <a:t>DMA </a:t>
            </a:r>
            <a:r>
              <a:rPr lang="en-US" dirty="0"/>
              <a:t>Address Register contains the memory address to be used in the data transfer. The CPU treats this signal as one or more output ports</a:t>
            </a:r>
            <a:r>
              <a:rPr lang="en-US" dirty="0" smtClean="0"/>
              <a: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xmlns="" val="3519127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a:t>
            </a:r>
            <a:endParaRPr lang="en-US" dirty="0"/>
          </a:p>
        </p:txBody>
      </p:sp>
      <p:sp>
        <p:nvSpPr>
          <p:cNvPr id="3" name="Content Placeholder 2"/>
          <p:cNvSpPr>
            <a:spLocks noGrp="1"/>
          </p:cNvSpPr>
          <p:nvPr>
            <p:ph idx="1"/>
          </p:nvPr>
        </p:nvSpPr>
        <p:spPr/>
        <p:txBody>
          <a:bodyPr/>
          <a:lstStyle/>
          <a:p>
            <a:r>
              <a:rPr lang="en-US" dirty="0"/>
              <a:t>The DMA </a:t>
            </a:r>
            <a:r>
              <a:rPr lang="en-US" dirty="0" smtClean="0"/>
              <a:t>Word Count Register </a:t>
            </a:r>
            <a:r>
              <a:rPr lang="en-US" dirty="0"/>
              <a:t>contains the #</a:t>
            </a:r>
            <a:r>
              <a:rPr lang="en-US" dirty="0" smtClean="0"/>
              <a:t> </a:t>
            </a:r>
            <a:r>
              <a:rPr lang="en-US" dirty="0"/>
              <a:t>of bytes </a:t>
            </a:r>
            <a:r>
              <a:rPr lang="en-US" dirty="0" smtClean="0"/>
              <a:t>to </a:t>
            </a:r>
            <a:r>
              <a:rPr lang="en-US" dirty="0"/>
              <a:t>be transferred. </a:t>
            </a:r>
            <a:endParaRPr lang="en-US" dirty="0" smtClean="0"/>
          </a:p>
          <a:p>
            <a:r>
              <a:rPr lang="en-US" dirty="0" smtClean="0"/>
              <a:t>This is also treated </a:t>
            </a:r>
            <a:r>
              <a:rPr lang="en-US" dirty="0"/>
              <a:t>as an O/P port (with a diff. Address) by the CPU.</a:t>
            </a:r>
          </a:p>
          <a:p>
            <a:r>
              <a:rPr lang="en-US" dirty="0"/>
              <a:t>The DMA Control Register accepts commands from the </a:t>
            </a:r>
            <a:r>
              <a:rPr lang="en-US" dirty="0" smtClean="0"/>
              <a:t>CPU</a:t>
            </a:r>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xmlns="" val="37589876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11670</TotalTime>
  <Words>448</Words>
  <Application>Microsoft Office PowerPoint</Application>
  <PresentationFormat>On-screen Show (4:3)</PresentationFormat>
  <Paragraphs>62</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Clarity</vt:lpstr>
      <vt:lpstr>Computer Organization Lecture 23 DMA, Exception and interrupt</vt:lpstr>
      <vt:lpstr>Direct Memory Access (DMA)</vt:lpstr>
      <vt:lpstr>DMA Operation</vt:lpstr>
      <vt:lpstr>DMA</vt:lpstr>
      <vt:lpstr>Advantages and Disadvantages</vt:lpstr>
      <vt:lpstr>Systems with DMA</vt:lpstr>
      <vt:lpstr>Example of DMA</vt:lpstr>
      <vt:lpstr>Operation in Detail</vt:lpstr>
      <vt:lpstr>Contd..</vt:lpstr>
      <vt:lpstr>Exception and Interrupt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Architecture Lecture 5</dc:title>
  <dc:creator>subhasis</dc:creator>
  <cp:lastModifiedBy>sahithi</cp:lastModifiedBy>
  <cp:revision>314</cp:revision>
  <dcterms:created xsi:type="dcterms:W3CDTF">2006-08-16T00:00:00Z</dcterms:created>
  <dcterms:modified xsi:type="dcterms:W3CDTF">2013-04-23T14:40:33Z</dcterms:modified>
</cp:coreProperties>
</file>